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08" r:id="rId3"/>
    <p:sldId id="345" r:id="rId4"/>
    <p:sldId id="306" r:id="rId5"/>
    <p:sldId id="307" r:id="rId6"/>
    <p:sldId id="347" r:id="rId7"/>
    <p:sldId id="329" r:id="rId8"/>
    <p:sldId id="342" r:id="rId9"/>
    <p:sldId id="343" r:id="rId10"/>
    <p:sldId id="341" r:id="rId11"/>
    <p:sldId id="348" r:id="rId12"/>
    <p:sldId id="349" r:id="rId13"/>
    <p:sldId id="350" r:id="rId14"/>
    <p:sldId id="323" r:id="rId15"/>
    <p:sldId id="313" r:id="rId16"/>
    <p:sldId id="324" r:id="rId17"/>
    <p:sldId id="314" r:id="rId18"/>
    <p:sldId id="310" r:id="rId19"/>
    <p:sldId id="309" r:id="rId20"/>
    <p:sldId id="352" r:id="rId21"/>
    <p:sldId id="353" r:id="rId22"/>
    <p:sldId id="355" r:id="rId23"/>
    <p:sldId id="354" r:id="rId24"/>
    <p:sldId id="318" r:id="rId25"/>
    <p:sldId id="32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FFFFF"/>
    <a:srgbClr val="000000"/>
    <a:srgbClr val="ADB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8.png>
</file>

<file path=ppt/media/image19.png>
</file>

<file path=ppt/media/image2.png>
</file>

<file path=ppt/media/image21.png>
</file>

<file path=ppt/media/image23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1896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679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8952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7563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8151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381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4447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8552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0194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4676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518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C02D7-CBD1-4D33-B166-78A898DF0F76}" type="datetimeFigureOut">
              <a:rPr kumimoji="1" lang="ja-JP" altLang="en-US" smtClean="0"/>
              <a:t>2024/2/27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5ECF2-9EE9-4E94-BB06-97D79EC540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0800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@36.1617514,139.2982846,12z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ja.wikipedia.org/wiki/GeoJSON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okubonatsumi/Japanmap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hyperlink" Target="https://uedayou.net/loa-geojson-downloader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opendata.resas-portal.go.jp/docs/api/v1/agriculture/all/forStackedBar.html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ps.gsi.go.jp/development/siyou.html#siyou-zm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270C6AA-F732-EC99-FA31-5BDE9B546085}"/>
              </a:ext>
            </a:extLst>
          </p:cNvPr>
          <p:cNvSpPr txBox="1"/>
          <p:nvPr/>
        </p:nvSpPr>
        <p:spPr>
          <a:xfrm>
            <a:off x="444573" y="2659559"/>
            <a:ext cx="84673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地理空間情報</a:t>
            </a:r>
            <a:r>
              <a:rPr kumimoji="1"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API</a:t>
            </a:r>
            <a:r>
              <a:rPr kumimoji="1" lang="ja-JP" altLang="en-US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プログラミング</a:t>
            </a:r>
          </a:p>
        </p:txBody>
      </p:sp>
    </p:spTree>
    <p:extLst>
      <p:ext uri="{BB962C8B-B14F-4D97-AF65-F5344CB8AC3E}">
        <p14:creationId xmlns:p14="http://schemas.microsoft.com/office/powerpoint/2010/main" val="117530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ABA3DB8-EB18-883B-1341-F2B31F7EC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300" y="2498221"/>
            <a:ext cx="6692283" cy="4359779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8BDE583-6E57-67BC-262F-B0F0B72C91DD}"/>
              </a:ext>
            </a:extLst>
          </p:cNvPr>
          <p:cNvSpPr txBox="1"/>
          <p:nvPr/>
        </p:nvSpPr>
        <p:spPr>
          <a:xfrm>
            <a:off x="457200" y="329625"/>
            <a:ext cx="5237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Google map</a:t>
            </a:r>
            <a:r>
              <a:rPr kumimoji="1" lang="ja-JP" altLang="en-US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もタイル地図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CA32BC0-9CB1-129B-E5FF-AE33ACA2C733}"/>
              </a:ext>
            </a:extLst>
          </p:cNvPr>
          <p:cNvSpPr txBox="1"/>
          <p:nvPr/>
        </p:nvSpPr>
        <p:spPr>
          <a:xfrm>
            <a:off x="457200" y="914400"/>
            <a:ext cx="103044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‘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熊谷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’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でググって地図を表示する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514350" indent="-514350" algn="l">
              <a:buFont typeface="+mj-lt"/>
              <a:buAutoNum type="arabicPeriod"/>
            </a:pP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URL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の末尾に 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xxz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という記号がある。これが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zoom level</a:t>
            </a:r>
          </a:p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hlinkClick r:id="rId3"/>
              </a:rPr>
              <a:t>　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hlinkClick r:id="rId3"/>
              </a:rPr>
              <a:t>https://www.google.com/maps/@36.1617514,139.2982846,12z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3.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地図を拡大（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zoom in)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するとこの値が大きくなるはず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D30C83-89FE-C6DA-78AC-698BB0330E35}"/>
              </a:ext>
            </a:extLst>
          </p:cNvPr>
          <p:cNvSpPr/>
          <p:nvPr/>
        </p:nvSpPr>
        <p:spPr>
          <a:xfrm>
            <a:off x="10020300" y="1543050"/>
            <a:ext cx="590550" cy="533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644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E52580F5-403D-C772-B8C3-400F904E6EE1}"/>
              </a:ext>
            </a:extLst>
          </p:cNvPr>
          <p:cNvSpPr txBox="1"/>
          <p:nvPr/>
        </p:nvSpPr>
        <p:spPr>
          <a:xfrm>
            <a:off x="352721" y="357613"/>
            <a:ext cx="10165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ja-JP" sz="3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GeoCoding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とマーカーの表示（ベース地図にシンプルなレイヤを乗せる）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4E366C3-4967-FDA5-669D-60E19835C5F7}"/>
              </a:ext>
            </a:extLst>
          </p:cNvPr>
          <p:cNvSpPr txBox="1"/>
          <p:nvPr/>
        </p:nvSpPr>
        <p:spPr>
          <a:xfrm>
            <a:off x="464245" y="1434831"/>
            <a:ext cx="89562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ベースマップの中心位置の緯度経度を調べるのは大変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地名等を与えると自動的に緯度経度を返すライブラリを使う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4F2421CA-4BC5-071F-8835-7BA5DEFFC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973" y="2356629"/>
            <a:ext cx="7202453" cy="4471088"/>
          </a:xfrm>
          <a:prstGeom prst="rect">
            <a:avLst/>
          </a:prstGeom>
        </p:spPr>
      </p:pic>
      <p:pic>
        <p:nvPicPr>
          <p:cNvPr id="3074" name="Picture 2" descr="Project Jupyter - Wikipedia さん">
            <a:extLst>
              <a:ext uri="{FF2B5EF4-FFF2-40B4-BE49-F238E27FC236}">
                <a16:creationId xmlns:a16="http://schemas.microsoft.com/office/drawing/2014/main" id="{38A2D1A5-4F69-56EF-6CAD-D8AE0A9F2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8260" y="467875"/>
            <a:ext cx="1109495" cy="12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7868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4E0D72A-93F9-9601-C568-AA544B966356}"/>
              </a:ext>
            </a:extLst>
          </p:cNvPr>
          <p:cNvSpPr txBox="1"/>
          <p:nvPr/>
        </p:nvSpPr>
        <p:spPr>
          <a:xfrm>
            <a:off x="421547" y="233702"/>
            <a:ext cx="99895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地形を表す複雑な図形（コロプレス図）でベース地図上のレイヤを作る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FAD7024-FF67-4483-EDDB-33A4B3BACBEA}"/>
              </a:ext>
            </a:extLst>
          </p:cNvPr>
          <p:cNvSpPr txBox="1"/>
          <p:nvPr/>
        </p:nvSpPr>
        <p:spPr>
          <a:xfrm>
            <a:off x="268757" y="1356624"/>
            <a:ext cx="117262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ポリゴン：位置情報（緯度経度）を頂点として、線分で結んだ図形のことです。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例えば、埼玉県のポリゴンをベースマップ上に表示すると以下のようになります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18C28E80-A391-4488-036F-78422FA30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57" y="2971988"/>
            <a:ext cx="5745297" cy="3320676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C6381FB4-1D2E-0631-8AED-475858EC5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501" y="2933935"/>
            <a:ext cx="5621543" cy="3396781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DF24E73-B376-4230-84A2-7EC5596FB3D5}"/>
              </a:ext>
            </a:extLst>
          </p:cNvPr>
          <p:cNvSpPr txBox="1"/>
          <p:nvPr/>
        </p:nvSpPr>
        <p:spPr>
          <a:xfrm>
            <a:off x="2212258" y="247227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埼玉県の輪郭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8707075-7CEA-3851-19B4-ABA979F8AEFB}"/>
              </a:ext>
            </a:extLst>
          </p:cNvPr>
          <p:cNvSpPr txBox="1"/>
          <p:nvPr/>
        </p:nvSpPr>
        <p:spPr>
          <a:xfrm>
            <a:off x="7148052" y="2510323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埼玉県内の市区町村の輪郭</a:t>
            </a:r>
          </a:p>
        </p:txBody>
      </p:sp>
      <p:pic>
        <p:nvPicPr>
          <p:cNvPr id="3" name="Picture 2" descr="Project Jupyter - Wikipedia さん">
            <a:extLst>
              <a:ext uri="{FF2B5EF4-FFF2-40B4-BE49-F238E27FC236}">
                <a16:creationId xmlns:a16="http://schemas.microsoft.com/office/drawing/2014/main" id="{3EC65CEE-8B26-569D-BB1D-44853C026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1695" y="227099"/>
            <a:ext cx="931548" cy="1083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309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A96369E-0945-CF66-C78F-7D23FA74104D}"/>
              </a:ext>
            </a:extLst>
          </p:cNvPr>
          <p:cNvSpPr txBox="1"/>
          <p:nvPr/>
        </p:nvSpPr>
        <p:spPr>
          <a:xfrm>
            <a:off x="589935" y="491613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コロプレスデータの中身を見る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FC876B5-B3E8-EA22-84F1-8CA7F2571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795" y="3287683"/>
            <a:ext cx="10429667" cy="3368756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EAF8D03-5021-64D6-DF76-1AB549473174}"/>
              </a:ext>
            </a:extLst>
          </p:cNvPr>
          <p:cNvSpPr txBox="1"/>
          <p:nvPr/>
        </p:nvSpPr>
        <p:spPr>
          <a:xfrm>
            <a:off x="825910" y="1288026"/>
            <a:ext cx="87206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Saitama.geojson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というファイルをメモ帳で開ける。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たくさんの数値列は、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経度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,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緯度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], [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経度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,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緯度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], [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経度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,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緯度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], </a:t>
            </a:r>
          </a:p>
          <a:p>
            <a:pPr algn="l"/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C2CD393-9EF9-B023-EEBD-4743814745B1}"/>
              </a:ext>
            </a:extLst>
          </p:cNvPr>
          <p:cNvSpPr/>
          <p:nvPr/>
        </p:nvSpPr>
        <p:spPr>
          <a:xfrm>
            <a:off x="5171768" y="4994787"/>
            <a:ext cx="5978013" cy="275303"/>
          </a:xfrm>
          <a:prstGeom prst="rect">
            <a:avLst/>
          </a:prstGeom>
          <a:solidFill>
            <a:srgbClr val="FFC000">
              <a:alpha val="2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0453E23-9084-01CC-3AE7-F7EFD460BBCA}"/>
              </a:ext>
            </a:extLst>
          </p:cNvPr>
          <p:cNvSpPr/>
          <p:nvPr/>
        </p:nvSpPr>
        <p:spPr>
          <a:xfrm>
            <a:off x="1135626" y="5255341"/>
            <a:ext cx="10014155" cy="1401098"/>
          </a:xfrm>
          <a:prstGeom prst="rect">
            <a:avLst/>
          </a:prstGeom>
          <a:solidFill>
            <a:srgbClr val="FFC00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0964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B678ACA-5D8F-B105-E8F9-C4015A264F44}"/>
              </a:ext>
            </a:extLst>
          </p:cNvPr>
          <p:cNvSpPr txBox="1"/>
          <p:nvPr/>
        </p:nvSpPr>
        <p:spPr>
          <a:xfrm>
            <a:off x="483679" y="1038251"/>
            <a:ext cx="88184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type : “Polygon”</a:t>
            </a:r>
          </a:p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coordinates : [[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経度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,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緯度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], [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経度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,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緯度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], [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経度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,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緯度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],        ] 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B4620D5-7A6D-C74A-F556-2F6DC0058AC7}"/>
              </a:ext>
            </a:extLst>
          </p:cNvPr>
          <p:cNvSpPr txBox="1"/>
          <p:nvPr/>
        </p:nvSpPr>
        <p:spPr>
          <a:xfrm>
            <a:off x="786772" y="1869248"/>
            <a:ext cx="107269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ポリゴン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・緯度，経度を頂点にして線分で結んだ図形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・最初の緯度経度と最後の緯度経度を線分で結ぶので閉じた図形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71915C7-F928-D382-6C8F-DA5D0E522F51}"/>
              </a:ext>
            </a:extLst>
          </p:cNvPr>
          <p:cNvSpPr/>
          <p:nvPr/>
        </p:nvSpPr>
        <p:spPr>
          <a:xfrm>
            <a:off x="483679" y="323507"/>
            <a:ext cx="873174" cy="541732"/>
          </a:xfrm>
          <a:prstGeom prst="rect">
            <a:avLst/>
          </a:prstGeom>
          <a:solidFill>
            <a:srgbClr val="FFC00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0AD8EDB-14D0-8A62-A064-E82C4AFC3766}"/>
              </a:ext>
            </a:extLst>
          </p:cNvPr>
          <p:cNvSpPr txBox="1"/>
          <p:nvPr/>
        </p:nvSpPr>
        <p:spPr>
          <a:xfrm>
            <a:off x="1451547" y="350711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の部分を単純化すると。</a:t>
            </a: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F64B8944-730B-ECFB-C1AF-AA87D0CCE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789" y="3182758"/>
            <a:ext cx="10146960" cy="289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46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B5815257-F31B-AA7D-7595-8F3A1C683CA0}"/>
              </a:ext>
            </a:extLst>
          </p:cNvPr>
          <p:cNvSpPr txBox="1"/>
          <p:nvPr/>
        </p:nvSpPr>
        <p:spPr>
          <a:xfrm>
            <a:off x="323850" y="109301"/>
            <a:ext cx="105874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コロプレス図のデータ形式はポリゴンデータを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Json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形式にしたもの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en-US" altLang="ja-JP" sz="3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en-US" altLang="ja-JP" sz="320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505DC6-F28B-7A59-EB43-FF33286B0AF7}"/>
              </a:ext>
            </a:extLst>
          </p:cNvPr>
          <p:cNvSpPr txBox="1"/>
          <p:nvPr/>
        </p:nvSpPr>
        <p:spPr>
          <a:xfrm>
            <a:off x="611443" y="3374431"/>
            <a:ext cx="13296901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{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'type': '</a:t>
            </a:r>
            <a:r>
              <a:rPr kumimoji="1" lang="en-US" altLang="ja-JP" sz="20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FeatureCollection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’, </a:t>
            </a: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'features': [{'type': 'Feature’,</a:t>
            </a: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　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'properties': {'name’: Saitama‘}, 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　 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'geometry': {'type': 'Polygon’,</a:t>
            </a:r>
          </a:p>
          <a:p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                                    'coordinates': [[[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135.20148055808136,  35.767328892314595]], </a:t>
            </a:r>
          </a:p>
          <a:p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                                                                [[135.34212500586443, 35.50734066693826], </a:t>
            </a:r>
            <a:endParaRPr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B474927-2AFF-0FF9-9F89-7A192CF1C64A}"/>
              </a:ext>
            </a:extLst>
          </p:cNvPr>
          <p:cNvSpPr txBox="1"/>
          <p:nvPr/>
        </p:nvSpPr>
        <p:spPr>
          <a:xfrm>
            <a:off x="323850" y="1289029"/>
            <a:ext cx="116420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多くの緯度経度でポリゴンを描くと複雑な地形を表せる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よく見ると階層的な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型になっている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階層がわかるように表示すると。（インデントが同じ要素は同階層）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地形データ規格を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形式に表現したデータを</a:t>
            </a:r>
            <a:r>
              <a:rPr kumimoji="1" lang="en-US" altLang="ja-JP" sz="2400" b="1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と呼ぶ。埼玉県のデータは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形式</a:t>
            </a:r>
          </a:p>
          <a:p>
            <a:pPr marL="457200" indent="-457200" algn="l">
              <a:buFont typeface="+mj-lt"/>
              <a:buAutoNum type="arabicPeriod"/>
            </a:pP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A7E65E8-9F25-6BDA-7DF8-43A247921667}"/>
              </a:ext>
            </a:extLst>
          </p:cNvPr>
          <p:cNvSpPr txBox="1"/>
          <p:nvPr/>
        </p:nvSpPr>
        <p:spPr>
          <a:xfrm>
            <a:off x="959249" y="469311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第一階層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D8A85B9-1B85-34F0-5D8F-B4C787740A8D}"/>
              </a:ext>
            </a:extLst>
          </p:cNvPr>
          <p:cNvSpPr txBox="1"/>
          <p:nvPr/>
        </p:nvSpPr>
        <p:spPr>
          <a:xfrm>
            <a:off x="2715319" y="523263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第二階層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7247287-75A3-D75C-0675-FF2814861816}"/>
              </a:ext>
            </a:extLst>
          </p:cNvPr>
          <p:cNvSpPr txBox="1"/>
          <p:nvPr/>
        </p:nvSpPr>
        <p:spPr>
          <a:xfrm>
            <a:off x="4741299" y="574842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第三階層</a:t>
            </a:r>
          </a:p>
        </p:txBody>
      </p:sp>
      <p:sp>
        <p:nvSpPr>
          <p:cNvPr id="3" name="左中かっこ 2">
            <a:extLst>
              <a:ext uri="{FF2B5EF4-FFF2-40B4-BE49-F238E27FC236}">
                <a16:creationId xmlns:a16="http://schemas.microsoft.com/office/drawing/2014/main" id="{33D16B9C-B6C7-89EE-F8B9-D44195B341EA}"/>
              </a:ext>
            </a:extLst>
          </p:cNvPr>
          <p:cNvSpPr/>
          <p:nvPr/>
        </p:nvSpPr>
        <p:spPr>
          <a:xfrm rot="16200000">
            <a:off x="1440993" y="3558016"/>
            <a:ext cx="452284" cy="16015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左中かっこ 9">
            <a:extLst>
              <a:ext uri="{FF2B5EF4-FFF2-40B4-BE49-F238E27FC236}">
                <a16:creationId xmlns:a16="http://schemas.microsoft.com/office/drawing/2014/main" id="{7978828B-5356-B019-A278-44160A8EF22E}"/>
              </a:ext>
            </a:extLst>
          </p:cNvPr>
          <p:cNvSpPr/>
          <p:nvPr/>
        </p:nvSpPr>
        <p:spPr>
          <a:xfrm rot="16200000">
            <a:off x="3197063" y="4138606"/>
            <a:ext cx="452284" cy="16015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左中かっこ 10">
            <a:extLst>
              <a:ext uri="{FF2B5EF4-FFF2-40B4-BE49-F238E27FC236}">
                <a16:creationId xmlns:a16="http://schemas.microsoft.com/office/drawing/2014/main" id="{1EA533F6-AFEA-0A33-040E-D0E22ABF14C8}"/>
              </a:ext>
            </a:extLst>
          </p:cNvPr>
          <p:cNvSpPr/>
          <p:nvPr/>
        </p:nvSpPr>
        <p:spPr>
          <a:xfrm rot="16200000">
            <a:off x="5044516" y="4685337"/>
            <a:ext cx="452284" cy="16015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1062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5648A8-11AB-DD51-5299-437D08B09016}"/>
              </a:ext>
            </a:extLst>
          </p:cNvPr>
          <p:cNvSpPr txBox="1"/>
          <p:nvPr/>
        </p:nvSpPr>
        <p:spPr>
          <a:xfrm>
            <a:off x="210382" y="243355"/>
            <a:ext cx="4402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参考　</a:t>
            </a:r>
            <a:r>
              <a:rPr kumimoji="1" lang="en-US" altLang="ja-JP" sz="3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の規格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794C9B7-3FCB-9449-8B2D-683B34735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52" y="1564186"/>
            <a:ext cx="5495925" cy="1304925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41C449DA-D500-AED4-0543-8A91FFFB6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904" y="2845942"/>
            <a:ext cx="6561680" cy="3616503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BB4D321-2AF3-8F4D-B716-A5C60369822C}"/>
              </a:ext>
            </a:extLst>
          </p:cNvPr>
          <p:cNvSpPr txBox="1"/>
          <p:nvPr/>
        </p:nvSpPr>
        <p:spPr>
          <a:xfrm>
            <a:off x="116218" y="817273"/>
            <a:ext cx="122200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l"/>
            </a:pP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は、どんなデータでも自由に記述できるが、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には名前などに規格がある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埼玉県のポリゴンはこのようなデータ形式になっているので比較すること</a:t>
            </a:r>
          </a:p>
        </p:txBody>
      </p:sp>
      <p:sp>
        <p:nvSpPr>
          <p:cNvPr id="9" name="右中かっこ 8">
            <a:extLst>
              <a:ext uri="{FF2B5EF4-FFF2-40B4-BE49-F238E27FC236}">
                <a16:creationId xmlns:a16="http://schemas.microsoft.com/office/drawing/2014/main" id="{D86A69C7-FA6E-841E-EA80-B6F7F52B38F0}"/>
              </a:ext>
            </a:extLst>
          </p:cNvPr>
          <p:cNvSpPr/>
          <p:nvPr/>
        </p:nvSpPr>
        <p:spPr>
          <a:xfrm>
            <a:off x="5786381" y="2075380"/>
            <a:ext cx="287677" cy="76028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3D7D1DF-606D-3014-7DC4-CE987F0C4B78}"/>
              </a:ext>
            </a:extLst>
          </p:cNvPr>
          <p:cNvSpPr txBox="1"/>
          <p:nvPr/>
        </p:nvSpPr>
        <p:spPr>
          <a:xfrm>
            <a:off x="6135702" y="2250041"/>
            <a:ext cx="3860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であることの宣言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右中かっこ 10">
            <a:extLst>
              <a:ext uri="{FF2B5EF4-FFF2-40B4-BE49-F238E27FC236}">
                <a16:creationId xmlns:a16="http://schemas.microsoft.com/office/drawing/2014/main" id="{FB7C4302-8C00-5121-5B8B-F307A9632238}"/>
              </a:ext>
            </a:extLst>
          </p:cNvPr>
          <p:cNvSpPr/>
          <p:nvPr/>
        </p:nvSpPr>
        <p:spPr>
          <a:xfrm>
            <a:off x="8159712" y="3030876"/>
            <a:ext cx="482885" cy="333910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AC3B1F8-FA8C-63A8-A37D-21D28A852FCC}"/>
              </a:ext>
            </a:extLst>
          </p:cNvPr>
          <p:cNvSpPr txBox="1"/>
          <p:nvPr/>
        </p:nvSpPr>
        <p:spPr>
          <a:xfrm>
            <a:off x="8689667" y="4223276"/>
            <a:ext cx="32081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ジオメトリ（地図図形の規格）で定められた規格に一致していることに注意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6305388-FEEC-AEAC-2E0F-884EDB7396DD}"/>
              </a:ext>
            </a:extLst>
          </p:cNvPr>
          <p:cNvSpPr txBox="1"/>
          <p:nvPr/>
        </p:nvSpPr>
        <p:spPr>
          <a:xfrm>
            <a:off x="688369" y="647271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出典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03EFC40-2DAE-126C-1453-BEEA85960336}"/>
              </a:ext>
            </a:extLst>
          </p:cNvPr>
          <p:cNvSpPr txBox="1"/>
          <p:nvPr/>
        </p:nvSpPr>
        <p:spPr>
          <a:xfrm>
            <a:off x="1695236" y="6442501"/>
            <a:ext cx="60199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hlinkClick r:id="rId4"/>
              </a:rPr>
              <a:t>https://ja.wikipedia.org/wiki/GeoJSON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90915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3B4EEEF-D92B-0B59-3540-B98172F0D90C}"/>
              </a:ext>
            </a:extLst>
          </p:cNvPr>
          <p:cNvSpPr txBox="1"/>
          <p:nvPr/>
        </p:nvSpPr>
        <p:spPr>
          <a:xfrm>
            <a:off x="401893" y="362109"/>
            <a:ext cx="59939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参考　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Json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ファイルの読み込み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B4327D1-283E-20DF-A8A0-7CFF5B09FDA8}"/>
              </a:ext>
            </a:extLst>
          </p:cNvPr>
          <p:cNvSpPr txBox="1"/>
          <p:nvPr/>
        </p:nvSpPr>
        <p:spPr>
          <a:xfrm>
            <a:off x="781050" y="1343025"/>
            <a:ext cx="11106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，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ファイルを読み込むコーディングは以下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Python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からみると、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json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, 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は同じファイル形式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BC7A23A-109E-200D-A5C0-38416ABE50E5}"/>
              </a:ext>
            </a:extLst>
          </p:cNvPr>
          <p:cNvSpPr txBox="1"/>
          <p:nvPr/>
        </p:nvSpPr>
        <p:spPr>
          <a:xfrm>
            <a:off x="1405954" y="2767132"/>
            <a:ext cx="82428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f = open(‘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ファイル名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.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json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’, ‘r’, encoding=“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文字コード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")</a:t>
            </a:r>
          </a:p>
          <a:p>
            <a:pPr algn="l"/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= 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json.load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(f)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C983A37-1C86-4676-7B83-F4755D00FDAC}"/>
              </a:ext>
            </a:extLst>
          </p:cNvPr>
          <p:cNvSpPr txBox="1"/>
          <p:nvPr/>
        </p:nvSpPr>
        <p:spPr>
          <a:xfrm>
            <a:off x="1396429" y="3852982"/>
            <a:ext cx="6414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f, 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は任意の変数名（なんでもよい）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2DEDCF2-92A5-204A-764A-5AFA96D90A33}"/>
              </a:ext>
            </a:extLst>
          </p:cNvPr>
          <p:cNvSpPr txBox="1"/>
          <p:nvPr/>
        </p:nvSpPr>
        <p:spPr>
          <a:xfrm>
            <a:off x="781050" y="4188819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77569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4919A49-641C-CB1D-D6A5-F5541040E8DE}"/>
              </a:ext>
            </a:extLst>
          </p:cNvPr>
          <p:cNvSpPr txBox="1"/>
          <p:nvPr/>
        </p:nvSpPr>
        <p:spPr>
          <a:xfrm>
            <a:off x="92023" y="1090121"/>
            <a:ext cx="7782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GitHub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：世界最大のオープンソース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SNS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から収集する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A4EC8FD-6887-CB30-1749-598FE33B0BB7}"/>
              </a:ext>
            </a:extLst>
          </p:cNvPr>
          <p:cNvSpPr txBox="1"/>
          <p:nvPr/>
        </p:nvSpPr>
        <p:spPr>
          <a:xfrm>
            <a:off x="92023" y="1614681"/>
            <a:ext cx="120079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様々なプログラムやデータセットをライセンスフリーで利用可能な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SNS</a:t>
            </a: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世界最大。非常に多くの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python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ライブラリもアップロードされている。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ライセンスフリープログラムの巨大な保管庫という意味でリポジトリとも呼ばれる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C72BEBF-C0B0-0F0F-4787-76B70D4128B0}"/>
              </a:ext>
            </a:extLst>
          </p:cNvPr>
          <p:cNvSpPr txBox="1"/>
          <p:nvPr/>
        </p:nvSpPr>
        <p:spPr>
          <a:xfrm>
            <a:off x="92023" y="353961"/>
            <a:ext cx="50834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3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もオープンデータ</a:t>
            </a: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41B2D84B-06F5-6BA3-73BE-0B2F312F7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553" y="2846885"/>
            <a:ext cx="9466746" cy="401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80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C0658808-2B4F-1FDE-55B0-5D4F17A70510}"/>
              </a:ext>
            </a:extLst>
          </p:cNvPr>
          <p:cNvSpPr txBox="1"/>
          <p:nvPr/>
        </p:nvSpPr>
        <p:spPr>
          <a:xfrm>
            <a:off x="133350" y="200025"/>
            <a:ext cx="81163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都道府県の区画地図を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GitHub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から入手する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640EC89-98FF-50AD-1EAA-EF6FD6F3C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4069"/>
            <a:ext cx="12192000" cy="560949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C4DA9A1-1CC3-79EC-6E31-97BBBD3439DF}"/>
              </a:ext>
            </a:extLst>
          </p:cNvPr>
          <p:cNvSpPr txBox="1"/>
          <p:nvPr/>
        </p:nvSpPr>
        <p:spPr>
          <a:xfrm>
            <a:off x="133350" y="812516"/>
            <a:ext cx="12288480" cy="1015663"/>
          </a:xfrm>
          <a:prstGeom prst="rect">
            <a:avLst/>
          </a:prstGeom>
          <a:solidFill>
            <a:srgbClr val="FFFFFF">
              <a:alpha val="72157"/>
            </a:srgbClr>
          </a:solidFill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日本の都道府県の区画情報の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URL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をクリック　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hlinkClick r:id="rId3"/>
              </a:rPr>
              <a:t> https://github.com/kokubonatsumi/Japanmap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以下の画面より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code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ボタンを押す。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メニューから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download zip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を選択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82C9134-8AEA-2392-C99B-AA4E9DB130AA}"/>
              </a:ext>
            </a:extLst>
          </p:cNvPr>
          <p:cNvSpPr/>
          <p:nvPr/>
        </p:nvSpPr>
        <p:spPr>
          <a:xfrm>
            <a:off x="5132439" y="6499124"/>
            <a:ext cx="1602658" cy="4424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EB06B6B-F39F-8B73-CCE8-02AF8A6A48DC}"/>
              </a:ext>
            </a:extLst>
          </p:cNvPr>
          <p:cNvSpPr/>
          <p:nvPr/>
        </p:nvSpPr>
        <p:spPr>
          <a:xfrm>
            <a:off x="7988710" y="3867712"/>
            <a:ext cx="1076632" cy="4424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8393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CD95B601-B80E-C49D-F62D-71C6459A43C4}"/>
              </a:ext>
            </a:extLst>
          </p:cNvPr>
          <p:cNvSpPr txBox="1"/>
          <p:nvPr/>
        </p:nvSpPr>
        <p:spPr>
          <a:xfrm>
            <a:off x="233918" y="490840"/>
            <a:ext cx="81375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Python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による地理空間情報プログラミング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9F181BF-DA7A-DAA6-9E69-CA4E9159BC6A}"/>
              </a:ext>
            </a:extLst>
          </p:cNvPr>
          <p:cNvSpPr txBox="1"/>
          <p:nvPr/>
        </p:nvSpPr>
        <p:spPr>
          <a:xfrm>
            <a:off x="233918" y="1120141"/>
            <a:ext cx="107217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Folium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というライブラリで、いろいろな</a:t>
            </a:r>
            <a:r>
              <a:rPr kumimoji="1" lang="ja-JP" altLang="en-US" sz="24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ベースマップ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に、いろいろな情報を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ja-JP" altLang="en-US" sz="24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レイヤとして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乗っけることができる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7CE23DE-B1B4-0C77-E828-B8F4AE32C114}"/>
              </a:ext>
            </a:extLst>
          </p:cNvPr>
          <p:cNvSpPr txBox="1"/>
          <p:nvPr/>
        </p:nvSpPr>
        <p:spPr>
          <a:xfrm>
            <a:off x="295275" y="2543175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２３区毎の人口を色分け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0BCECF51-063D-A309-8567-D4A7CA2D2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425" y="3027219"/>
            <a:ext cx="3732058" cy="3045962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898B3941-81B6-EE5C-5AD5-6F1D08222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5868" y="3055945"/>
            <a:ext cx="3680363" cy="3001955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CD019262-CFFD-784A-8A05-0660EB262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18" y="3019425"/>
            <a:ext cx="3614126" cy="3035593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DB8B6E0-8C66-0D5A-52DC-1B2CB17F1DB8}"/>
              </a:ext>
            </a:extLst>
          </p:cNvPr>
          <p:cNvSpPr txBox="1"/>
          <p:nvPr/>
        </p:nvSpPr>
        <p:spPr>
          <a:xfrm>
            <a:off x="8496300" y="255270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都道府県別感染者数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97010B3-A8BC-FA25-8347-60337CC133D1}"/>
              </a:ext>
            </a:extLst>
          </p:cNvPr>
          <p:cNvSpPr txBox="1"/>
          <p:nvPr/>
        </p:nvSpPr>
        <p:spPr>
          <a:xfrm>
            <a:off x="4943475" y="2543175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城跡をマーカー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8F22780-B3CD-2010-AC76-75B6989D769A}"/>
              </a:ext>
            </a:extLst>
          </p:cNvPr>
          <p:cNvSpPr txBox="1"/>
          <p:nvPr/>
        </p:nvSpPr>
        <p:spPr>
          <a:xfrm>
            <a:off x="714375" y="6048375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コロプレス図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CEAF4D1D-823F-F046-DE91-9933F6E579CC}"/>
              </a:ext>
            </a:extLst>
          </p:cNvPr>
          <p:cNvSpPr txBox="1"/>
          <p:nvPr/>
        </p:nvSpPr>
        <p:spPr>
          <a:xfrm>
            <a:off x="5133975" y="613410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マーカー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CA17EAF-5AE5-9A50-0342-719A320D374E}"/>
              </a:ext>
            </a:extLst>
          </p:cNvPr>
          <p:cNvSpPr txBox="1"/>
          <p:nvPr/>
        </p:nvSpPr>
        <p:spPr>
          <a:xfrm>
            <a:off x="8772525" y="6086475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ヒートマップ図</a:t>
            </a:r>
          </a:p>
        </p:txBody>
      </p:sp>
    </p:spTree>
    <p:extLst>
      <p:ext uri="{BB962C8B-B14F-4D97-AF65-F5344CB8AC3E}">
        <p14:creationId xmlns:p14="http://schemas.microsoft.com/office/powerpoint/2010/main" val="3411166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FDF8398-8AE6-AB8F-D5B1-A417012761F9}"/>
              </a:ext>
            </a:extLst>
          </p:cNvPr>
          <p:cNvSpPr txBox="1"/>
          <p:nvPr/>
        </p:nvSpPr>
        <p:spPr>
          <a:xfrm>
            <a:off x="371356" y="152970"/>
            <a:ext cx="75713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都道府県の行政区画ポリゴンを取得する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D748C2A-01C4-B71D-C9C4-BF5F1D2B6517}"/>
              </a:ext>
            </a:extLst>
          </p:cNvPr>
          <p:cNvSpPr txBox="1"/>
          <p:nvPr/>
        </p:nvSpPr>
        <p:spPr>
          <a:xfrm>
            <a:off x="371356" y="633866"/>
            <a:ext cx="71626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hlinkClick r:id="rId2"/>
              </a:rPr>
              <a:t>https://uedayou.net/loa-geojson-downloader/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3DC4685A-D5FE-05AF-F96D-71F0A5CD9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231" y="2672879"/>
            <a:ext cx="9821537" cy="4120308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9B4F9C2-E6A5-ABB6-3091-B32647E77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553" y="1049365"/>
            <a:ext cx="11012129" cy="1825449"/>
          </a:xfrm>
          <a:prstGeom prst="rect">
            <a:avLst/>
          </a:pr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281FAEF-1204-FA4A-CADB-1DCA41CFC1D0}"/>
              </a:ext>
            </a:extLst>
          </p:cNvPr>
          <p:cNvSpPr/>
          <p:nvPr/>
        </p:nvSpPr>
        <p:spPr>
          <a:xfrm>
            <a:off x="4321277" y="2033255"/>
            <a:ext cx="1076632" cy="4424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B9BA535-909C-1773-A19C-77E2E57A6926}"/>
              </a:ext>
            </a:extLst>
          </p:cNvPr>
          <p:cNvSpPr/>
          <p:nvPr/>
        </p:nvSpPr>
        <p:spPr>
          <a:xfrm>
            <a:off x="4689986" y="6262579"/>
            <a:ext cx="2843972" cy="4424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2828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EDBD79C-89ED-C05E-7D01-33ED03817B13}"/>
              </a:ext>
            </a:extLst>
          </p:cNvPr>
          <p:cNvSpPr txBox="1"/>
          <p:nvPr/>
        </p:nvSpPr>
        <p:spPr>
          <a:xfrm>
            <a:off x="404393" y="177011"/>
            <a:ext cx="99509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行政区画毎にいろいろな情報（人口、ペット数、店舗数</a:t>
            </a:r>
            <a:r>
              <a:rPr kumimoji="1" lang="en-US" altLang="ja-JP" sz="3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etc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 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を表示できる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4C28ABC-1E28-8051-394B-F52663085434}"/>
              </a:ext>
            </a:extLst>
          </p:cNvPr>
          <p:cNvSpPr txBox="1"/>
          <p:nvPr/>
        </p:nvSpPr>
        <p:spPr>
          <a:xfrm>
            <a:off x="275303" y="1318326"/>
            <a:ext cx="11445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右側の表データ（行政区毎の統計データ）を使って、例えば世帯数をポリゴンで色分け表示したい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行政区画の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にも市区町村名が書き込まれている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FD7AF21-50EF-77F1-91C5-62C042745BC4}"/>
              </a:ext>
            </a:extLst>
          </p:cNvPr>
          <p:cNvSpPr txBox="1"/>
          <p:nvPr/>
        </p:nvSpPr>
        <p:spPr>
          <a:xfrm>
            <a:off x="6981851" y="2604268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埼玉県市区町村別の統計情報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98A9A69-F4AA-8E0B-AFCB-5A696EA9D0E3}"/>
              </a:ext>
            </a:extLst>
          </p:cNvPr>
          <p:cNvSpPr txBox="1"/>
          <p:nvPr/>
        </p:nvSpPr>
        <p:spPr>
          <a:xfrm>
            <a:off x="7221110" y="6219324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(saitama_stats.csv)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F7442877-EF52-8DE5-1370-CB68BDBC6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987" y="2961143"/>
            <a:ext cx="5962661" cy="3896857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C062487-8CAE-8495-3AA5-1344FAFED5BC}"/>
              </a:ext>
            </a:extLst>
          </p:cNvPr>
          <p:cNvSpPr txBox="1"/>
          <p:nvPr/>
        </p:nvSpPr>
        <p:spPr>
          <a:xfrm>
            <a:off x="677460" y="2928684"/>
            <a:ext cx="35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埼玉県市区町村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A11B260-D373-28AC-DA98-5024958EA352}"/>
              </a:ext>
            </a:extLst>
          </p:cNvPr>
          <p:cNvSpPr txBox="1"/>
          <p:nvPr/>
        </p:nvSpPr>
        <p:spPr>
          <a:xfrm>
            <a:off x="1190961" y="6381429"/>
            <a:ext cx="3106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(saitama2.geojson)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8F6B6EF0-4ADC-480F-F961-AB0781B5A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69" y="3390349"/>
            <a:ext cx="5129405" cy="2828975"/>
          </a:xfrm>
          <a:prstGeom prst="rect">
            <a:avLst/>
          </a:prstGeom>
        </p:spPr>
      </p:pic>
      <p:sp>
        <p:nvSpPr>
          <p:cNvPr id="9" name="矢印: 左右 8">
            <a:extLst>
              <a:ext uri="{FF2B5EF4-FFF2-40B4-BE49-F238E27FC236}">
                <a16:creationId xmlns:a16="http://schemas.microsoft.com/office/drawing/2014/main" id="{D9560B19-2325-6631-AB04-1D186B157E05}"/>
              </a:ext>
            </a:extLst>
          </p:cNvPr>
          <p:cNvSpPr/>
          <p:nvPr/>
        </p:nvSpPr>
        <p:spPr>
          <a:xfrm>
            <a:off x="5096487" y="4058101"/>
            <a:ext cx="1273288" cy="90412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Picture 2" descr="Project Jupyter - Wikipedia さん">
            <a:extLst>
              <a:ext uri="{FF2B5EF4-FFF2-40B4-BE49-F238E27FC236}">
                <a16:creationId xmlns:a16="http://schemas.microsoft.com/office/drawing/2014/main" id="{81B136CB-8463-B8FA-8207-A7739347D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8112" y="-15336"/>
            <a:ext cx="1109495" cy="12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20908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EEDDA53F-5D92-667C-B7B4-248685D88528}"/>
              </a:ext>
            </a:extLst>
          </p:cNvPr>
          <p:cNvSpPr txBox="1"/>
          <p:nvPr/>
        </p:nvSpPr>
        <p:spPr>
          <a:xfrm>
            <a:off x="333056" y="515553"/>
            <a:ext cx="89771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演習：国土地理ベース地図 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+ </a:t>
            </a:r>
            <a:r>
              <a:rPr kumimoji="1" lang="en-US" altLang="ja-JP" sz="3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Github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+ RESAS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95937E-A068-4734-B34E-FA6E9C13AE10}"/>
              </a:ext>
            </a:extLst>
          </p:cNvPr>
          <p:cNvSpPr txBox="1"/>
          <p:nvPr/>
        </p:nvSpPr>
        <p:spPr>
          <a:xfrm>
            <a:off x="589935" y="2068914"/>
            <a:ext cx="37513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RESAS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品目別農業産出額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7DCEF43-93E5-3952-2E48-75E1697E5964}"/>
              </a:ext>
            </a:extLst>
          </p:cNvPr>
          <p:cNvSpPr txBox="1"/>
          <p:nvPr/>
        </p:nvSpPr>
        <p:spPr>
          <a:xfrm>
            <a:off x="589935" y="2530579"/>
            <a:ext cx="10660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hlinkClick r:id="rId2"/>
              </a:rPr>
              <a:t>https://opendata.resas-portal.go.jp/docs/api/v1/agriculture/all/forStackedBar.html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60AB738-E2D7-D1AD-517D-4E4BBCED6616}"/>
              </a:ext>
            </a:extLst>
          </p:cNvPr>
          <p:cNvSpPr txBox="1"/>
          <p:nvPr/>
        </p:nvSpPr>
        <p:spPr>
          <a:xfrm>
            <a:off x="404393" y="1264468"/>
            <a:ext cx="11689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埼玉県各地での農産品の特色を比較する 詳しくは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Jupter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ファイルを見てください。</a:t>
            </a:r>
          </a:p>
        </p:txBody>
      </p:sp>
      <p:pic>
        <p:nvPicPr>
          <p:cNvPr id="6" name="Picture 2" descr="Project Jupyter - Wikipedia さん">
            <a:extLst>
              <a:ext uri="{FF2B5EF4-FFF2-40B4-BE49-F238E27FC236}">
                <a16:creationId xmlns:a16="http://schemas.microsoft.com/office/drawing/2014/main" id="{E19A4D30-A02C-7B5C-4E1E-CAFB635FA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8112" y="-15336"/>
            <a:ext cx="1109495" cy="12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9DD9A76-55B8-9DC9-464A-A1A7ACECB558}"/>
              </a:ext>
            </a:extLst>
          </p:cNvPr>
          <p:cNvSpPr txBox="1"/>
          <p:nvPr/>
        </p:nvSpPr>
        <p:spPr>
          <a:xfrm>
            <a:off x="589935" y="4080387"/>
            <a:ext cx="44476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答え：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Open data(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Resas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GIS)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07638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5EB2269-33B6-6A5D-824D-0B3A4374D707}"/>
              </a:ext>
            </a:extLst>
          </p:cNvPr>
          <p:cNvSpPr txBox="1"/>
          <p:nvPr/>
        </p:nvSpPr>
        <p:spPr>
          <a:xfrm>
            <a:off x="5397909" y="296733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メモ</a:t>
            </a:r>
          </a:p>
        </p:txBody>
      </p:sp>
    </p:spTree>
    <p:extLst>
      <p:ext uri="{BB962C8B-B14F-4D97-AF65-F5344CB8AC3E}">
        <p14:creationId xmlns:p14="http://schemas.microsoft.com/office/powerpoint/2010/main" val="20184526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BF5A747-FA1D-E9F7-5468-609D3A3A7DD2}"/>
              </a:ext>
            </a:extLst>
          </p:cNvPr>
          <p:cNvSpPr txBox="1"/>
          <p:nvPr/>
        </p:nvSpPr>
        <p:spPr>
          <a:xfrm>
            <a:off x="1752600" y="876300"/>
            <a:ext cx="942758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{'type': '</a:t>
            </a:r>
            <a:r>
              <a:rPr kumimoji="1" lang="en-US" altLang="ja-JP" sz="20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FeatureCollection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en-US" altLang="ja-JP" sz="20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‘features’: [</a:t>
            </a:r>
            <a:r>
              <a:rPr kumimoji="1" lang="ja-JP" altLang="en-US" sz="20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　　←　リスト型を値にとる！</a:t>
            </a:r>
            <a:r>
              <a:rPr kumimoji="1" lang="ja-JP" altLang="en-US" sz="2000" b="1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□</a:t>
            </a:r>
            <a:r>
              <a:rPr kumimoji="1" lang="ja-JP" altLang="en-US" sz="20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がリストの値（繰り返し構造）</a:t>
            </a:r>
            <a:endParaRPr kumimoji="1" lang="en-US" altLang="ja-JP" sz="2000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{'properties': {'name': '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京都府京都市北区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'</a:t>
            </a:r>
            <a:r>
              <a:rPr kumimoji="1" lang="en-US" altLang="ja-JP" sz="20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uri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': 'https://uedayou.net/loa/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京都府京都市北区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'},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'type': 'Feature',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'geometry': {'type': 'Polygon',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'coordinates': [[[135.73302389000003, 35.024668610000006],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 [135.73303111, 35.02483084],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 [135.73303445000002, 35.02490805000001],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 [135.73303856, 35.025000000000006],</a:t>
            </a:r>
          </a:p>
          <a:p>
            <a:pPr algn="l"/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{'properties': {'name': '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京都府京都市上京区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'</a:t>
            </a:r>
            <a:r>
              <a:rPr kumimoji="1" lang="en-US" altLang="ja-JP" sz="20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uri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': 'https://uedayou.net/loa/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京都府京都市上京区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'},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'type': 'Feature',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'geometry': {'type': 'Polygon',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'coordinates': [[[135.74716389000002, 35.03582277],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 [135.74707944000002, 35.03582389],</a:t>
            </a:r>
          </a:p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 [135.74706222, 35.03564556],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677CF3E-A55C-5705-CED7-B5D6D554977B}"/>
              </a:ext>
            </a:extLst>
          </p:cNvPr>
          <p:cNvSpPr txBox="1"/>
          <p:nvPr/>
        </p:nvSpPr>
        <p:spPr>
          <a:xfrm>
            <a:off x="438150" y="228600"/>
            <a:ext cx="58544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区画情報を持つ</a:t>
            </a:r>
            <a:r>
              <a:rPr kumimoji="1" lang="en-US" altLang="ja-JP" sz="3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の中身</a:t>
            </a:r>
          </a:p>
        </p:txBody>
      </p:sp>
      <p:sp>
        <p:nvSpPr>
          <p:cNvPr id="6" name="矢印: 下 5">
            <a:extLst>
              <a:ext uri="{FF2B5EF4-FFF2-40B4-BE49-F238E27FC236}">
                <a16:creationId xmlns:a16="http://schemas.microsoft.com/office/drawing/2014/main" id="{A530A255-C492-724A-8E5F-6E8BDF2EBC13}"/>
              </a:ext>
            </a:extLst>
          </p:cNvPr>
          <p:cNvSpPr/>
          <p:nvPr/>
        </p:nvSpPr>
        <p:spPr>
          <a:xfrm>
            <a:off x="447675" y="1714500"/>
            <a:ext cx="847725" cy="45053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長いスクロールの後に上京区が表示</a:t>
            </a:r>
          </a:p>
        </p:txBody>
      </p:sp>
      <p:sp>
        <p:nvSpPr>
          <p:cNvPr id="7" name="右中かっこ 6">
            <a:extLst>
              <a:ext uri="{FF2B5EF4-FFF2-40B4-BE49-F238E27FC236}">
                <a16:creationId xmlns:a16="http://schemas.microsoft.com/office/drawing/2014/main" id="{CA09277F-040C-A2D4-3E52-0A32F36B1020}"/>
              </a:ext>
            </a:extLst>
          </p:cNvPr>
          <p:cNvSpPr/>
          <p:nvPr/>
        </p:nvSpPr>
        <p:spPr>
          <a:xfrm>
            <a:off x="10134600" y="1495425"/>
            <a:ext cx="352425" cy="249555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右中かっこ 7">
            <a:extLst>
              <a:ext uri="{FF2B5EF4-FFF2-40B4-BE49-F238E27FC236}">
                <a16:creationId xmlns:a16="http://schemas.microsoft.com/office/drawing/2014/main" id="{3110738C-0060-AD83-8914-E97D15253116}"/>
              </a:ext>
            </a:extLst>
          </p:cNvPr>
          <p:cNvSpPr/>
          <p:nvPr/>
        </p:nvSpPr>
        <p:spPr>
          <a:xfrm>
            <a:off x="10144125" y="4229100"/>
            <a:ext cx="352425" cy="217170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D6D2D53-0B2B-85C9-007C-E7474682078B}"/>
              </a:ext>
            </a:extLst>
          </p:cNvPr>
          <p:cNvSpPr txBox="1"/>
          <p:nvPr/>
        </p:nvSpPr>
        <p:spPr>
          <a:xfrm>
            <a:off x="10630495" y="1933576"/>
            <a:ext cx="923330" cy="40957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行政区ごとに閉じたポリゴン図形になっている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5D4C440-7AD1-E59A-EF8E-A9F14D78C3A3}"/>
              </a:ext>
            </a:extLst>
          </p:cNvPr>
          <p:cNvSpPr/>
          <p:nvPr/>
        </p:nvSpPr>
        <p:spPr>
          <a:xfrm>
            <a:off x="2047875" y="1533525"/>
            <a:ext cx="8077200" cy="252412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2E27105E-955E-9FCF-7615-14DD55A67084}"/>
              </a:ext>
            </a:extLst>
          </p:cNvPr>
          <p:cNvSpPr/>
          <p:nvPr/>
        </p:nvSpPr>
        <p:spPr>
          <a:xfrm>
            <a:off x="2057400" y="4162425"/>
            <a:ext cx="8077200" cy="252412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4393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800F44E1-D91F-CFE6-F301-2BA9D26C4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52" y="1564186"/>
            <a:ext cx="5495925" cy="1304925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27DFAFF4-B399-42C0-95C7-B843B60BF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904" y="2845942"/>
            <a:ext cx="6561680" cy="361650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830FA42-1FB3-AE86-F6D1-A8A255C6447F}"/>
              </a:ext>
            </a:extLst>
          </p:cNvPr>
          <p:cNvSpPr txBox="1"/>
          <p:nvPr/>
        </p:nvSpPr>
        <p:spPr>
          <a:xfrm>
            <a:off x="606175" y="544530"/>
            <a:ext cx="113768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そういえば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geojson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の規格上で 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features : [ 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のようにリスト型の中に、ポリゴン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をいつくも繰り返し記述できるようになっていましたね！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FEFB553-32B0-467A-3B1A-D303889B3759}"/>
              </a:ext>
            </a:extLst>
          </p:cNvPr>
          <p:cNvSpPr/>
          <p:nvPr/>
        </p:nvSpPr>
        <p:spPr>
          <a:xfrm>
            <a:off x="647272" y="2404152"/>
            <a:ext cx="3143892" cy="4931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2150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D1980863-F1DA-0C04-FB86-A54CD21C9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383" y="2409546"/>
            <a:ext cx="5276850" cy="4246542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6CF2607-E6E7-D2EE-07D0-93618297E41C}"/>
              </a:ext>
            </a:extLst>
          </p:cNvPr>
          <p:cNvSpPr txBox="1"/>
          <p:nvPr/>
        </p:nvSpPr>
        <p:spPr>
          <a:xfrm>
            <a:off x="106640" y="352675"/>
            <a:ext cx="114855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地理空間上にいろいろなデータを重ね合わせる</a:t>
            </a:r>
            <a:endParaRPr kumimoji="1"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~ 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地理空間情報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(GIS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）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4FCAAC1-76BB-49E9-C076-D64ACEFD02EB}"/>
              </a:ext>
            </a:extLst>
          </p:cNvPr>
          <p:cNvSpPr txBox="1"/>
          <p:nvPr/>
        </p:nvSpPr>
        <p:spPr>
          <a:xfrm>
            <a:off x="1798794" y="3969452"/>
            <a:ext cx="3922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ベースマップ（道路地図、航空写真地図など）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793478B-1F89-85CC-20BF-354E13F5A2D3}"/>
              </a:ext>
            </a:extLst>
          </p:cNvPr>
          <p:cNvSpPr txBox="1"/>
          <p:nvPr/>
        </p:nvSpPr>
        <p:spPr>
          <a:xfrm>
            <a:off x="2391682" y="3293612"/>
            <a:ext cx="20778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経路情報 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etc.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F698752-EBD8-3793-FAD0-02837D8049BA}"/>
              </a:ext>
            </a:extLst>
          </p:cNvPr>
          <p:cNvSpPr txBox="1"/>
          <p:nvPr/>
        </p:nvSpPr>
        <p:spPr>
          <a:xfrm>
            <a:off x="2457969" y="2613361"/>
            <a:ext cx="2693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建物マーカー 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etc.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B9ACF82-95F5-DE28-917A-B643C8FD652A}"/>
              </a:ext>
            </a:extLst>
          </p:cNvPr>
          <p:cNvSpPr txBox="1"/>
          <p:nvPr/>
        </p:nvSpPr>
        <p:spPr>
          <a:xfrm>
            <a:off x="102152" y="1414838"/>
            <a:ext cx="79175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l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地図上の位置に合わせて様々な情報を重ねて表示する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各地域の特徴を空間的に把握するのに便利</a:t>
            </a:r>
          </a:p>
        </p:txBody>
      </p:sp>
      <p:sp>
        <p:nvSpPr>
          <p:cNvPr id="11" name="矢印: 上 10">
            <a:extLst>
              <a:ext uri="{FF2B5EF4-FFF2-40B4-BE49-F238E27FC236}">
                <a16:creationId xmlns:a16="http://schemas.microsoft.com/office/drawing/2014/main" id="{AA3BD161-FCFF-B61A-1D48-15812FACB074}"/>
              </a:ext>
            </a:extLst>
          </p:cNvPr>
          <p:cNvSpPr/>
          <p:nvPr/>
        </p:nvSpPr>
        <p:spPr>
          <a:xfrm>
            <a:off x="8122559" y="2230780"/>
            <a:ext cx="482510" cy="2569669"/>
          </a:xfrm>
          <a:prstGeom prst="upArrow">
            <a:avLst>
              <a:gd name="adj1" fmla="val 50000"/>
              <a:gd name="adj2" fmla="val 9388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9533E66-3017-2009-C9B2-51FFFFE35B7B}"/>
              </a:ext>
            </a:extLst>
          </p:cNvPr>
          <p:cNvSpPr/>
          <p:nvPr/>
        </p:nvSpPr>
        <p:spPr>
          <a:xfrm>
            <a:off x="8524567" y="3251860"/>
            <a:ext cx="2084439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82B4F2B-42E4-7C81-D3B5-77FD66ACAE84}"/>
              </a:ext>
            </a:extLst>
          </p:cNvPr>
          <p:cNvSpPr txBox="1"/>
          <p:nvPr/>
        </p:nvSpPr>
        <p:spPr>
          <a:xfrm rot="5400000">
            <a:off x="7256508" y="3603481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これをレイヤと言います</a:t>
            </a:r>
          </a:p>
        </p:txBody>
      </p:sp>
    </p:spTree>
    <p:extLst>
      <p:ext uri="{BB962C8B-B14F-4D97-AF65-F5344CB8AC3E}">
        <p14:creationId xmlns:p14="http://schemas.microsoft.com/office/powerpoint/2010/main" val="2949900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7A236AB-A836-27C9-4976-40B8B6001711}"/>
              </a:ext>
            </a:extLst>
          </p:cNvPr>
          <p:cNvSpPr txBox="1"/>
          <p:nvPr/>
        </p:nvSpPr>
        <p:spPr>
          <a:xfrm>
            <a:off x="295275" y="266700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具体例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27CAFEF0-ED40-16AC-79E9-960F85119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4629"/>
            <a:ext cx="12192000" cy="634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83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259FF72A-85CA-A97E-F529-97AED3719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4421"/>
            <a:ext cx="12192000" cy="5472208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5FD75BB-3C0F-375E-348B-566D4620D799}"/>
              </a:ext>
            </a:extLst>
          </p:cNvPr>
          <p:cNvSpPr txBox="1"/>
          <p:nvPr/>
        </p:nvSpPr>
        <p:spPr>
          <a:xfrm>
            <a:off x="152400" y="314325"/>
            <a:ext cx="118232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続き</a:t>
            </a:r>
            <a:endParaRPr kumimoji="1"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左下のレイヤマークをマウスオーバーすると背景地図がいろいろ変わる</a:t>
            </a:r>
          </a:p>
        </p:txBody>
      </p:sp>
    </p:spTree>
    <p:extLst>
      <p:ext uri="{BB962C8B-B14F-4D97-AF65-F5344CB8AC3E}">
        <p14:creationId xmlns:p14="http://schemas.microsoft.com/office/powerpoint/2010/main" val="2973263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9F551AA-B9C7-F704-4FBA-30DC54D205D8}"/>
              </a:ext>
            </a:extLst>
          </p:cNvPr>
          <p:cNvSpPr txBox="1"/>
          <p:nvPr/>
        </p:nvSpPr>
        <p:spPr>
          <a:xfrm>
            <a:off x="412955" y="376341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ベース地図を表示する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6F71353-2D8B-86A7-8919-AE887E06EC89}"/>
              </a:ext>
            </a:extLst>
          </p:cNvPr>
          <p:cNvSpPr txBox="1"/>
          <p:nvPr/>
        </p:nvSpPr>
        <p:spPr>
          <a:xfrm>
            <a:off x="683341" y="1045799"/>
            <a:ext cx="10825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道路地図、写真地図、白地図などいろいろなタイプを選択できる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国土地理院がベーマップのオープン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API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を提供している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789DF12-F25F-02C6-5358-0AE9C85B4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163" y="1961479"/>
            <a:ext cx="8730423" cy="4862137"/>
          </a:xfrm>
          <a:prstGeom prst="rect">
            <a:avLst/>
          </a:prstGeom>
        </p:spPr>
      </p:pic>
      <p:pic>
        <p:nvPicPr>
          <p:cNvPr id="1026" name="Picture 2" descr="Project Jupyter - Wikipedia さん">
            <a:extLst>
              <a:ext uri="{FF2B5EF4-FFF2-40B4-BE49-F238E27FC236}">
                <a16:creationId xmlns:a16="http://schemas.microsoft.com/office/drawing/2014/main" id="{96F673D8-F0DF-2F8E-A19C-E1D67947D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2744" y="231365"/>
            <a:ext cx="1280042" cy="148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80038F1-C538-92AE-D0E2-0B1F669B88A9}"/>
              </a:ext>
            </a:extLst>
          </p:cNvPr>
          <p:cNvSpPr txBox="1"/>
          <p:nvPr/>
        </p:nvSpPr>
        <p:spPr>
          <a:xfrm>
            <a:off x="6646606" y="499451"/>
            <a:ext cx="3478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Open data(GIS).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ipynb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5369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C0EEBFB-580D-4976-B12D-6A78B5BD5F6E}"/>
              </a:ext>
            </a:extLst>
          </p:cNvPr>
          <p:cNvSpPr txBox="1"/>
          <p:nvPr/>
        </p:nvSpPr>
        <p:spPr>
          <a:xfrm>
            <a:off x="286350" y="171883"/>
            <a:ext cx="7103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タイル型地図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3981279-D346-4CC2-9E74-B61C69006712}"/>
              </a:ext>
            </a:extLst>
          </p:cNvPr>
          <p:cNvSpPr txBox="1"/>
          <p:nvPr/>
        </p:nvSpPr>
        <p:spPr>
          <a:xfrm>
            <a:off x="471341" y="753949"/>
            <a:ext cx="115587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GIS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の標準的地図データ。平面世界地図を升目に区切った地図データ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升目の数 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=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ズームレベル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(ZL)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（０がもっとも荒い➡世界地図）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各升目には行列の要素番号（タイル座標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x,y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）がふられる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 x: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東方に正の値、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y: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南方に正の値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>
              <a:buFont typeface="+mj-lt"/>
              <a:buAutoNum type="arabicPeriod"/>
            </a:pP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6" name="Picture 2" descr="タイル座標">
            <a:extLst>
              <a:ext uri="{FF2B5EF4-FFF2-40B4-BE49-F238E27FC236}">
                <a16:creationId xmlns:a16="http://schemas.microsoft.com/office/drawing/2014/main" id="{3F4C6D44-A3DC-4ECB-A7DE-053F11A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5519" y="2216799"/>
            <a:ext cx="8022505" cy="442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8D9094D-7473-B5AF-A914-5A7562C734A1}"/>
              </a:ext>
            </a:extLst>
          </p:cNvPr>
          <p:cNvSpPr txBox="1"/>
          <p:nvPr/>
        </p:nvSpPr>
        <p:spPr>
          <a:xfrm>
            <a:off x="295275" y="4924425"/>
            <a:ext cx="6048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いろいろな升目数の地図がデータベースになっている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ED933C0-A2D5-DE65-83B9-40959D1C5931}"/>
              </a:ext>
            </a:extLst>
          </p:cNvPr>
          <p:cNvSpPr txBox="1"/>
          <p:nvPr/>
        </p:nvSpPr>
        <p:spPr>
          <a:xfrm>
            <a:off x="66675" y="6457890"/>
            <a:ext cx="75424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hlinkClick r:id="rId3"/>
              </a:rPr>
              <a:t>https://maps.gsi.go.jp/development/siyou.html#siyou-zm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66FCA22-D7F5-7A80-8C44-05B94AF634C3}"/>
              </a:ext>
            </a:extLst>
          </p:cNvPr>
          <p:cNvSpPr txBox="1"/>
          <p:nvPr/>
        </p:nvSpPr>
        <p:spPr>
          <a:xfrm>
            <a:off x="123825" y="6086475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ズームレベルとタイル座標の詳細</a:t>
            </a:r>
          </a:p>
        </p:txBody>
      </p:sp>
    </p:spTree>
    <p:extLst>
      <p:ext uri="{BB962C8B-B14F-4D97-AF65-F5344CB8AC3E}">
        <p14:creationId xmlns:p14="http://schemas.microsoft.com/office/powerpoint/2010/main" val="1471963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C2CE8C3-4257-1A40-701A-FE83001CE952}"/>
              </a:ext>
            </a:extLst>
          </p:cNvPr>
          <p:cNvSpPr txBox="1"/>
          <p:nvPr/>
        </p:nvSpPr>
        <p:spPr>
          <a:xfrm>
            <a:off x="299695" y="272242"/>
            <a:ext cx="8598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Folium</a:t>
            </a:r>
            <a:r>
              <a:rPr kumimoji="1" lang="ja-JP" altLang="en-US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によるタイル型地図プログラミング</a:t>
            </a:r>
          </a:p>
        </p:txBody>
      </p:sp>
      <p:pic>
        <p:nvPicPr>
          <p:cNvPr id="3" name="Picture 2" descr="タイル座標">
            <a:extLst>
              <a:ext uri="{FF2B5EF4-FFF2-40B4-BE49-F238E27FC236}">
                <a16:creationId xmlns:a16="http://schemas.microsoft.com/office/drawing/2014/main" id="{6EE2B307-2E1F-8DF0-104C-3D677B699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069" y="2435874"/>
            <a:ext cx="8022505" cy="442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DD13231-92E7-2CAA-96E9-AD731C6CA129}"/>
              </a:ext>
            </a:extLst>
          </p:cNvPr>
          <p:cNvSpPr txBox="1"/>
          <p:nvPr/>
        </p:nvSpPr>
        <p:spPr>
          <a:xfrm>
            <a:off x="514349" y="838200"/>
            <a:ext cx="109632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Folium.Map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zoom_start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=  )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は、タイル地図のどの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zoom level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を表示するかを指定している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 algn="l">
              <a:buFont typeface="+mj-lt"/>
              <a:buAutoNum type="arabicPeriod"/>
            </a:pP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Folium.Map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location=  )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を指定すると、上記の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zoom level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において、該当する緯度経度を含むタイル座標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x,y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部分だけを取り出す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B17177B-EFA1-FE8D-61B9-5A85E1967669}"/>
              </a:ext>
            </a:extLst>
          </p:cNvPr>
          <p:cNvSpPr txBox="1"/>
          <p:nvPr/>
        </p:nvSpPr>
        <p:spPr>
          <a:xfrm>
            <a:off x="371475" y="5934075"/>
            <a:ext cx="786651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Folium.Map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(location=[35.0,139.0], 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zoom_start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=2)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4CF6247-8559-8CFE-91C8-949D9BD1561A}"/>
              </a:ext>
            </a:extLst>
          </p:cNvPr>
          <p:cNvSpPr/>
          <p:nvPr/>
        </p:nvSpPr>
        <p:spPr>
          <a:xfrm>
            <a:off x="9667875" y="3838575"/>
            <a:ext cx="952500" cy="990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D37DE973-B175-08E1-26E5-D9BA3DA376D9}"/>
              </a:ext>
            </a:extLst>
          </p:cNvPr>
          <p:cNvCxnSpPr>
            <a:cxnSpLocks/>
          </p:cNvCxnSpPr>
          <p:nvPr/>
        </p:nvCxnSpPr>
        <p:spPr>
          <a:xfrm flipV="1">
            <a:off x="6305550" y="4352925"/>
            <a:ext cx="3667125" cy="16002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F768186-6E4F-8956-C3F2-B9D0255155E4}"/>
              </a:ext>
            </a:extLst>
          </p:cNvPr>
          <p:cNvSpPr txBox="1"/>
          <p:nvPr/>
        </p:nvSpPr>
        <p:spPr>
          <a:xfrm>
            <a:off x="361950" y="6315075"/>
            <a:ext cx="9514143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内部的に、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ZL 2,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のタイル座標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(3,1)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を取り出して表示する</a:t>
            </a:r>
          </a:p>
        </p:txBody>
      </p:sp>
    </p:spTree>
    <p:extLst>
      <p:ext uri="{BB962C8B-B14F-4D97-AF65-F5344CB8AC3E}">
        <p14:creationId xmlns:p14="http://schemas.microsoft.com/office/powerpoint/2010/main" val="2291727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1B58477-B6DB-407B-91FC-7567AD8CFC91}"/>
              </a:ext>
            </a:extLst>
          </p:cNvPr>
          <p:cNvSpPr txBox="1"/>
          <p:nvPr/>
        </p:nvSpPr>
        <p:spPr>
          <a:xfrm>
            <a:off x="659749" y="1143735"/>
            <a:ext cx="8356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日本の空間情報データベースとしては、ダントツ豊富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l"/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（土地条件、火山、湖沼、沿岸、写真</a:t>
            </a:r>
            <a:r>
              <a:rPr kumimoji="1" lang="ja-JP" altLang="en-US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、。。。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）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2. 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高解像度（田んぼの畦まで見える）</a:t>
            </a:r>
          </a:p>
        </p:txBody>
      </p:sp>
      <p:pic>
        <p:nvPicPr>
          <p:cNvPr id="1026" name="Picture 2" descr="lcm25k_2012">
            <a:extLst>
              <a:ext uri="{FF2B5EF4-FFF2-40B4-BE49-F238E27FC236}">
                <a16:creationId xmlns:a16="http://schemas.microsoft.com/office/drawing/2014/main" id="{6F35869F-014C-44E6-B919-4706FE4DB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59" y="2618296"/>
            <a:ext cx="4025245" cy="4025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9C4B1824-F793-4A46-A992-FA80E7B64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9493" y="3449292"/>
            <a:ext cx="6513922" cy="332721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C0EEBFB-580D-4976-B12D-6A78B5BD5F6E}"/>
              </a:ext>
            </a:extLst>
          </p:cNvPr>
          <p:cNvSpPr txBox="1"/>
          <p:nvPr/>
        </p:nvSpPr>
        <p:spPr>
          <a:xfrm>
            <a:off x="533171" y="284729"/>
            <a:ext cx="4600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ja-JP" altLang="en-US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国土地理院タイル地図</a:t>
            </a:r>
          </a:p>
        </p:txBody>
      </p:sp>
      <p:pic>
        <p:nvPicPr>
          <p:cNvPr id="2050" name="Picture 2" descr="Project Jupyter - Wikipedia さん">
            <a:extLst>
              <a:ext uri="{FF2B5EF4-FFF2-40B4-BE49-F238E27FC236}">
                <a16:creationId xmlns:a16="http://schemas.microsoft.com/office/drawing/2014/main" id="{5B69BBA6-3E52-9F3D-3196-D154F57B7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708" y="654153"/>
            <a:ext cx="1111024" cy="1292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547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kumimoji="1" sz="2400" dirty="0" smtClean="0">
            <a:latin typeface="メイリオ" panose="020B0604030504040204" pitchFamily="50" charset="-128"/>
            <a:ea typeface="メイリオ" panose="020B0604030504040204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20791</TotalTime>
  <Words>1379</Words>
  <Application>Microsoft Office PowerPoint</Application>
  <PresentationFormat>ワイド画面</PresentationFormat>
  <Paragraphs>138</Paragraphs>
  <Slides>25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25</vt:i4>
      </vt:variant>
    </vt:vector>
  </HeadingPairs>
  <TitlesOfParts>
    <vt:vector size="31" baseType="lpstr">
      <vt:lpstr>メイリオ</vt:lpstr>
      <vt:lpstr>Arial</vt:lpstr>
      <vt:lpstr>Calibri</vt:lpstr>
      <vt:lpstr>Calibri Light</vt:lpstr>
      <vt:lpstr>Wingdings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hiroshi uehara</dc:creator>
  <cp:lastModifiedBy>Hiroshi Uehara</cp:lastModifiedBy>
  <cp:revision>558</cp:revision>
  <dcterms:created xsi:type="dcterms:W3CDTF">2017-07-18T05:09:25Z</dcterms:created>
  <dcterms:modified xsi:type="dcterms:W3CDTF">2024-02-27T12:10:37Z</dcterms:modified>
</cp:coreProperties>
</file>

<file path=docProps/thumbnail.jpeg>
</file>